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31"/>
  </p:notesMasterIdLst>
  <p:sldIdLst>
    <p:sldId id="351" r:id="rId2"/>
    <p:sldId id="353" r:id="rId3"/>
    <p:sldId id="354" r:id="rId4"/>
    <p:sldId id="355" r:id="rId5"/>
    <p:sldId id="286" r:id="rId6"/>
    <p:sldId id="301" r:id="rId7"/>
    <p:sldId id="350" r:id="rId8"/>
    <p:sldId id="291" r:id="rId9"/>
    <p:sldId id="303" r:id="rId10"/>
    <p:sldId id="304" r:id="rId11"/>
    <p:sldId id="290" r:id="rId12"/>
    <p:sldId id="344" r:id="rId13"/>
    <p:sldId id="338" r:id="rId14"/>
    <p:sldId id="293" r:id="rId15"/>
    <p:sldId id="295" r:id="rId16"/>
    <p:sldId id="337" r:id="rId17"/>
    <p:sldId id="346" r:id="rId18"/>
    <p:sldId id="347" r:id="rId19"/>
    <p:sldId id="348" r:id="rId20"/>
    <p:sldId id="334" r:id="rId21"/>
    <p:sldId id="335" r:id="rId22"/>
    <p:sldId id="275" r:id="rId23"/>
    <p:sldId id="276" r:id="rId24"/>
    <p:sldId id="277" r:id="rId25"/>
    <p:sldId id="278" r:id="rId26"/>
    <p:sldId id="279" r:id="rId27"/>
    <p:sldId id="343" r:id="rId28"/>
    <p:sldId id="302" r:id="rId29"/>
    <p:sldId id="266" r:id="rId30"/>
  </p:sldIdLst>
  <p:sldSz cx="12192000" cy="6858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Space Grotesk Medium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AC04BA-B92C-FC47-972C-B1B4268589A5}">
          <p14:sldIdLst>
            <p14:sldId id="351"/>
            <p14:sldId id="353"/>
            <p14:sldId id="354"/>
            <p14:sldId id="355"/>
            <p14:sldId id="286"/>
            <p14:sldId id="301"/>
            <p14:sldId id="350"/>
            <p14:sldId id="291"/>
            <p14:sldId id="303"/>
            <p14:sldId id="304"/>
            <p14:sldId id="290"/>
            <p14:sldId id="344"/>
            <p14:sldId id="338"/>
            <p14:sldId id="293"/>
            <p14:sldId id="295"/>
            <p14:sldId id="337"/>
            <p14:sldId id="346"/>
            <p14:sldId id="347"/>
            <p14:sldId id="348"/>
            <p14:sldId id="334"/>
            <p14:sldId id="335"/>
            <p14:sldId id="275"/>
            <p14:sldId id="276"/>
            <p14:sldId id="277"/>
            <p14:sldId id="278"/>
            <p14:sldId id="279"/>
            <p14:sldId id="343"/>
            <p14:sldId id="30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71672" autoAdjust="0"/>
  </p:normalViewPr>
  <p:slideViewPr>
    <p:cSldViewPr snapToGrid="0">
      <p:cViewPr varScale="1">
        <p:scale>
          <a:sx n="79" d="100"/>
          <a:sy n="79" d="100"/>
        </p:scale>
        <p:origin x="21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79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6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1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8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3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6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51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3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62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8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07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25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95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75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2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1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36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9A59F-17D6-4CE8-908E-C24385A219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39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0" r:id="rId3"/>
    <p:sldLayoutId id="2147483680" r:id="rId4"/>
    <p:sldLayoutId id="2147483681" r:id="rId5"/>
    <p:sldLayoutId id="214748367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runtime/pull/87484" TargetMode="External"/><Relationship Id="rId3" Type="http://schemas.openxmlformats.org/officeDocument/2006/relationships/hyperlink" Target="https://github.com/dotnet/runtime/pull/86121" TargetMode="External"/><Relationship Id="rId7" Type="http://schemas.openxmlformats.org/officeDocument/2006/relationships/hyperlink" Target="https://github.com/dotnet/runtime/pull/87383" TargetMode="External"/><Relationship Id="rId12" Type="http://schemas.openxmlformats.org/officeDocument/2006/relationships/hyperlink" Target="https://github.com/dotnet/runtime/pull/8782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otnet/runtime/pull/87136" TargetMode="External"/><Relationship Id="rId11" Type="http://schemas.openxmlformats.org/officeDocument/2006/relationships/hyperlink" Target="https://github.com/dotnet/runtime/pull/87796" TargetMode="External"/><Relationship Id="rId5" Type="http://schemas.openxmlformats.org/officeDocument/2006/relationships/hyperlink" Target="https://github.com/dotnet/runtime/pull/87980" TargetMode="External"/><Relationship Id="rId10" Type="http://schemas.openxmlformats.org/officeDocument/2006/relationships/hyperlink" Target="https://github.com/dotnet/runtime/pull/84208" TargetMode="External"/><Relationship Id="rId4" Type="http://schemas.openxmlformats.org/officeDocument/2006/relationships/hyperlink" Target="https://github.com/dotnet/runtime/pull/87557" TargetMode="External"/><Relationship Id="rId9" Type="http://schemas.openxmlformats.org/officeDocument/2006/relationships/hyperlink" Target="https://github.com/dotnet/runtime/pull/8763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aka.ms/system-text-json-v8" TargetMode="External"/><Relationship Id="rId7" Type="http://schemas.openxmlformats.org/officeDocument/2006/relationships/image" Target="../media/image22.svg"/><Relationship Id="rId2" Type="http://schemas.openxmlformats.org/officeDocument/2006/relationships/hyperlink" Target="https://aka.ms/system-text-j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aka.ms/system-text-json-issues" TargetMode="External"/><Relationship Id="rId4" Type="http://schemas.openxmlformats.org/officeDocument/2006/relationships/hyperlink" Target="https://aka.ms/system-text-json-api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What’s new in</a:t>
            </a:r>
            <a:br>
              <a:rPr lang="en-US" dirty="0"/>
            </a:br>
            <a:r>
              <a:rPr lang="en-US" dirty="0"/>
              <a:t>System.Text.Json</a:t>
            </a:r>
          </a:p>
        </p:txBody>
      </p:sp>
    </p:spTree>
    <p:extLst>
      <p:ext uri="{BB962C8B-B14F-4D97-AF65-F5344CB8AC3E}">
        <p14:creationId xmlns:p14="http://schemas.microsoft.com/office/powerpoint/2010/main" val="198021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changes reducing trimmed app size.</a:t>
            </a:r>
          </a:p>
          <a:p>
            <a:r>
              <a:rPr lang="en-US" dirty="0"/>
              <a:t>Minimal NAOT console app using STJ:</a:t>
            </a:r>
          </a:p>
          <a:p>
            <a:pPr lvl="1"/>
            <a:r>
              <a:rPr lang="en-US" dirty="0"/>
              <a:t>3.4 MB </a:t>
            </a:r>
            <a:r>
              <a:rPr lang="en-US" dirty="0">
                <a:sym typeface="Wingdings" panose="05000000000000000000" pitchFamily="2" charset="2"/>
              </a:rPr>
              <a:t> 2.6 MB (.NET 7 to .NET 8)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23% size reduction.</a:t>
            </a:r>
          </a:p>
          <a:p>
            <a:r>
              <a:rPr lang="en-US" dirty="0">
                <a:sym typeface="Wingdings" panose="05000000000000000000" pitchFamily="2" charset="2"/>
              </a:rPr>
              <a:t>Demo ASP.NET Core app: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21 MB  8.9M (.NET 7 to .NET 8)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57% size reduction.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3AEE5-5DFE-5BDE-E4D2-6E3BBDBB7539}"/>
              </a:ext>
            </a:extLst>
          </p:cNvPr>
          <p:cNvSpPr txBox="1"/>
          <p:nvPr/>
        </p:nvSpPr>
        <p:spPr>
          <a:xfrm>
            <a:off x="-1" y="6428601"/>
            <a:ext cx="5927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Source</a:t>
            </a:r>
            <a:r>
              <a:rPr lang="en-GB" sz="1200" dirty="0"/>
              <a:t> https://devblogs.microsoft.com/dotnet/system-text-json-in-dotnet-8/#size-reduction</a:t>
            </a:r>
          </a:p>
        </p:txBody>
      </p:sp>
    </p:spTree>
    <p:extLst>
      <p:ext uri="{BB962C8B-B14F-4D97-AF65-F5344CB8AC3E}">
        <p14:creationId xmlns:p14="http://schemas.microsoft.com/office/powerpoint/2010/main" val="314332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Reduction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69108B-554A-0666-8194-F26812838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582" y="1690688"/>
            <a:ext cx="4152835" cy="4337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AAFA8-0CF2-64EA-8E34-90260694F67A}"/>
              </a:ext>
            </a:extLst>
          </p:cNvPr>
          <p:cNvSpPr txBox="1"/>
          <p:nvPr/>
        </p:nvSpPr>
        <p:spPr>
          <a:xfrm>
            <a:off x="0" y="6428601"/>
            <a:ext cx="532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Source</a:t>
            </a:r>
            <a:r>
              <a:rPr lang="en-GB" sz="1200" dirty="0"/>
              <a:t> https://twitter.com/SergioPedri/status/1701633787845546426</a:t>
            </a:r>
          </a:p>
        </p:txBody>
      </p:sp>
    </p:spTree>
    <p:extLst>
      <p:ext uri="{BB962C8B-B14F-4D97-AF65-F5344CB8AC3E}">
        <p14:creationId xmlns:p14="http://schemas.microsoft.com/office/powerpoint/2010/main" val="36774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Fast-Path Serialization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4E2EE-8B4B-3D94-418B-DB41D5F0A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3312" y="2822429"/>
            <a:ext cx="5639266" cy="3404839"/>
          </a:xfrm>
          <a:prstGeom prst="rect">
            <a:avLst/>
          </a:prstGeom>
        </p:spPr>
      </p:pic>
      <p:pic>
        <p:nvPicPr>
          <p:cNvPr id="9" name="Picture 8" descr="public record Person(string Name, int Age);&#10;&#10;[JsonSerializable(typeof(Person))]&#10;public partial class MyContext : JsonSerializerContext { }">
            <a:extLst>
              <a:ext uri="{FF2B5EF4-FFF2-40B4-BE49-F238E27FC236}">
                <a16:creationId xmlns:a16="http://schemas.microsoft.com/office/drawing/2014/main" id="{A2241E02-F7D2-7319-3129-9ED4C32CF9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312" y="1618949"/>
            <a:ext cx="5624968" cy="11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6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20EB28-BD09-2459-6D8B-B5ACD6E60B4C}"/>
              </a:ext>
            </a:extLst>
          </p:cNvPr>
          <p:cNvGraphicFramePr>
            <a:graphicFrameLocks noGrp="1"/>
          </p:cNvGraphicFramePr>
          <p:nvPr/>
        </p:nvGraphicFramePr>
        <p:xfrm>
          <a:off x="984250" y="2871682"/>
          <a:ext cx="10223500" cy="111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44">
                  <a:extLst>
                    <a:ext uri="{9D8B030D-6E8A-4147-A177-3AD203B41FA5}">
                      <a16:colId xmlns:a16="http://schemas.microsoft.com/office/drawing/2014/main" val="3466090568"/>
                    </a:ext>
                  </a:extLst>
                </a:gridCol>
                <a:gridCol w="1502431">
                  <a:extLst>
                    <a:ext uri="{9D8B030D-6E8A-4147-A177-3AD203B41FA5}">
                      <a16:colId xmlns:a16="http://schemas.microsoft.com/office/drawing/2014/main" val="1592189234"/>
                    </a:ext>
                  </a:extLst>
                </a:gridCol>
                <a:gridCol w="1502431">
                  <a:extLst>
                    <a:ext uri="{9D8B030D-6E8A-4147-A177-3AD203B41FA5}">
                      <a16:colId xmlns:a16="http://schemas.microsoft.com/office/drawing/2014/main" val="1665738332"/>
                    </a:ext>
                  </a:extLst>
                </a:gridCol>
                <a:gridCol w="1502431">
                  <a:extLst>
                    <a:ext uri="{9D8B030D-6E8A-4147-A177-3AD203B41FA5}">
                      <a16:colId xmlns:a16="http://schemas.microsoft.com/office/drawing/2014/main" val="2632083190"/>
                    </a:ext>
                  </a:extLst>
                </a:gridCol>
                <a:gridCol w="1502431">
                  <a:extLst>
                    <a:ext uri="{9D8B030D-6E8A-4147-A177-3AD203B41FA5}">
                      <a16:colId xmlns:a16="http://schemas.microsoft.com/office/drawing/2014/main" val="82315777"/>
                    </a:ext>
                  </a:extLst>
                </a:gridCol>
                <a:gridCol w="1718332">
                  <a:extLst>
                    <a:ext uri="{9D8B030D-6E8A-4147-A177-3AD203B41FA5}">
                      <a16:colId xmlns:a16="http://schemas.microsoft.com/office/drawing/2014/main" val="2371975653"/>
                    </a:ext>
                  </a:extLst>
                </a:gridCol>
              </a:tblGrid>
              <a:tr h="372956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Method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Runtime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Mean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Ratio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Allocated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Alloc Ratio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22445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SerializeAsync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.NET 7.0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654.2 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1.00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488 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1.00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8024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SerializeAsync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.NET 8.0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259.6 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0.40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32 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0.07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15020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35D38F-2FB4-B825-BE3B-50649499B255}"/>
              </a:ext>
            </a:extLst>
          </p:cNvPr>
          <p:cNvSpPr txBox="1"/>
          <p:nvPr/>
        </p:nvSpPr>
        <p:spPr>
          <a:xfrm>
            <a:off x="0" y="6428601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Source</a:t>
            </a:r>
            <a:r>
              <a:rPr lang="en-GB" sz="1200" dirty="0"/>
              <a:t> https://devblogs.microsoft.com/dotnet/performance-improvements-in-net-8/#json</a:t>
            </a:r>
          </a:p>
        </p:txBody>
      </p:sp>
    </p:spTree>
    <p:extLst>
      <p:ext uri="{BB962C8B-B14F-4D97-AF65-F5344CB8AC3E}">
        <p14:creationId xmlns:p14="http://schemas.microsoft.com/office/powerpoint/2010/main" val="229204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feature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&lt;PropertyGroup&gt;&#10;  &lt;JsonSerializerIsReflectionEnabledByDefault&gt;false&lt;/JsonSerializerIsReflectionEnabledByDefault&gt;&#10;&lt;/PropertyGroup&gt;">
            <a:extLst>
              <a:ext uri="{FF2B5EF4-FFF2-40B4-BE49-F238E27FC236}">
                <a16:creationId xmlns:a16="http://schemas.microsoft.com/office/drawing/2014/main" id="{B989C986-A84D-E819-6782-FF634BA12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022" y="2256966"/>
            <a:ext cx="9097951" cy="1312987"/>
          </a:xfrm>
          <a:prstGeom prst="rect">
            <a:avLst/>
          </a:prstGeom>
        </p:spPr>
      </p:pic>
      <p:pic>
        <p:nvPicPr>
          <p:cNvPr id="15" name="Picture 14" descr="JsonSerializer.Serialize(new { Value = 42 });&#10;// System.InvalidOperationException: Reflection-based serialization has been disabled for this application.">
            <a:extLst>
              <a:ext uri="{FF2B5EF4-FFF2-40B4-BE49-F238E27FC236}">
                <a16:creationId xmlns:a16="http://schemas.microsoft.com/office/drawing/2014/main" id="{C829CC04-13C9-E760-E5ED-9FB8C563B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022" y="4001294"/>
            <a:ext cx="9097951" cy="9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2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JsonSourceGenerationOptions</a:t>
            </a:r>
          </a:p>
        </p:txBody>
      </p:sp>
      <p:pic>
        <p:nvPicPr>
          <p:cNvPr id="8" name="Picture 7" descr="[JsonSourceGenerationOptions(&#10;    defaults: JsonSerializerDefaults.Web,&#10;    Converters = [typeof(MyCustomConverter)],&#10;    DefaultBufferSize = 128,&#10;    DefaultIgnoreCondition = JsonIgnoreCondition.WhenWritingDefault,&#10;    DictionaryKeyPolicy = JsonKnownNamingPolicy.SnakeCaseUpper,&#10;    IgnoreReadOnlyFields = true,&#10;    IgnoreReadOnlyProperties = true,&#10;    IncludeFields = true,&#10;    MaxDepth = 1024,&#10;    NumberHandling = JsonNumberHandling.WriteAsString,&#10;    PreferredObjectCreationHandling = JsonObjectCreationHandling.Replace,&#10;    PropertyNameCaseInsensitive = true,&#10;    PropertyNamingPolicy = JsonKnownNamingPolicy.KebabCaseUpper,&#10;    ReadCommentHandling = JsonCommentHandling.Skip,&#10;    UnknownTypeHandling = JsonUnknownTypeHandling.JsonNode,&#10;    UnmappedMemberHandling = JsonUnmappedMemberHandling.Disallow,&#10;    WriteIndented = true)]&#10;[JsonSerializable(typeof(MyPoco))]&#10;public partial class MyContext : JsonSerializerContext { }">
            <a:extLst>
              <a:ext uri="{FF2B5EF4-FFF2-40B4-BE49-F238E27FC236}">
                <a16:creationId xmlns:a16="http://schemas.microsoft.com/office/drawing/2014/main" id="{B4D91789-3806-ACA8-3F0B-2FDA10351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2438" y="1715832"/>
            <a:ext cx="6367123" cy="44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0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JsonSourceGenerationOptions</a:t>
            </a:r>
          </a:p>
        </p:txBody>
      </p:sp>
      <p:pic>
        <p:nvPicPr>
          <p:cNvPr id="5" name="Picture 4" descr="private readonly static global::System.Text.Json.JsonSerializerOptions s_defaultOptions = new(global::System.Text.Json.JsonSerializerDefaults.Web)&#10;{&#10;    Converters =&#10;    {&#10;        new global::MyCustomConverter(),&#10;    },&#10;    DefaultBufferSize = 128,&#10;    DefaultIgnoreCondition = global::System.Text.Json.Serialization.JsonIgnoreCondition.WhenWritingDefault,&#10;    DictionaryKeyPolicy = global::System.Text.Json.JsonNamingPolicy.SnakeCaseUpper,&#10;    IgnoreReadOnlyFields = true,&#10;    IgnoreReadOnlyProperties = true,&#10;    IncludeFields = true,&#10;    MaxDepth = 1024,&#10;    NumberHandling = global::System.Text.Json.Serialization.JsonNumberHandling.WriteAsString,&#10;    PreferredObjectCreationHandling = global::System.Text.Json.Serialization.JsonObjectCreationHandling.Replace,&#10;    PropertyNameCaseInsensitive = true,&#10;    PropertyNamingPolicy = global::System.Text.Json.JsonNamingPolicy.KebabCaseUpper,&#10;    ReadCommentHandling = global::System.Text.Json.JsonCommentHandling.Skip,&#10;    UnknownTypeHandling = global::System.Text.Json.Serialization.JsonUnknownTypeHandling.JsonNode,&#10;    UnmappedMemberHandling = global::System.Text.Json.Serialization.JsonUnmappedMemberHandling.Disallow,&#10;    WriteIndented = true,&#10;};">
            <a:extLst>
              <a:ext uri="{FF2B5EF4-FFF2-40B4-BE49-F238E27FC236}">
                <a16:creationId xmlns:a16="http://schemas.microsoft.com/office/drawing/2014/main" id="{1BDDDEE0-C3CD-4564-B978-34D335FEE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88" y="1831936"/>
            <a:ext cx="10746023" cy="43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>
              <a:spcBef>
                <a:spcPts val="0"/>
              </a:spcBef>
            </a:pPr>
            <a:r>
              <a:rPr lang="en-GB" sz="1800" dirty="0">
                <a:solidFill>
                  <a:srgbClr val="000000"/>
                </a:solidFill>
                <a:effectLst/>
                <a:hlinkClick r:id="rId3"/>
              </a:rPr>
              <a:t>dotnet/runtime#86121</a:t>
            </a:r>
            <a:r>
              <a:rPr lang="en-GB" sz="1800" dirty="0">
                <a:solidFill>
                  <a:srgbClr val="000000"/>
                </a:solidFill>
                <a:effectLst/>
              </a:rPr>
              <a:t> adds incremental caching support to the generator.</a:t>
            </a:r>
            <a:endParaRPr lang="en-GB" sz="1800" dirty="0">
              <a:solidFill>
                <a:srgbClr val="000000"/>
              </a:solidFill>
              <a:effectLst/>
              <a:hlinkClick r:id="" action="ppaction://noaction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" action="ppaction://noaction"/>
              </a:rPr>
              <a:t>dotnet/runtime#86526</a:t>
            </a:r>
            <a:r>
              <a:rPr lang="en-GB" sz="1800" dirty="0">
                <a:solidFill>
                  <a:srgbClr val="000000"/>
                </a:solidFill>
                <a:effectLst/>
              </a:rPr>
              <a:t> and </a:t>
            </a:r>
            <a:r>
              <a:rPr lang="en-GB" sz="1800" dirty="0">
                <a:solidFill>
                  <a:srgbClr val="000000"/>
                </a:solidFill>
                <a:effectLst/>
                <a:hlinkClick r:id="rId4"/>
              </a:rPr>
              <a:t>dotnet/runtime#87557</a:t>
            </a:r>
            <a:r>
              <a:rPr lang="en-GB" sz="1800" dirty="0">
                <a:solidFill>
                  <a:srgbClr val="000000"/>
                </a:solidFill>
                <a:effectLst/>
              </a:rPr>
              <a:t> improve formatting of generated code</a:t>
            </a:r>
            <a:r>
              <a:rPr lang="en-GB" sz="1800" dirty="0">
                <a:solidFill>
                  <a:srgbClr val="000000"/>
                </a:solidFill>
              </a:rPr>
              <a:t>.</a:t>
            </a:r>
            <a:endParaRPr lang="en-GB" sz="1800" dirty="0">
              <a:solidFill>
                <a:srgbClr val="000000"/>
              </a:solidFill>
              <a:effectLst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5"/>
              </a:rPr>
              <a:t>dotnet/runtime#87980</a:t>
            </a:r>
            <a:r>
              <a:rPr lang="en-GB" sz="1800" dirty="0">
                <a:solidFill>
                  <a:srgbClr val="000000"/>
                </a:solidFill>
                <a:effectLst/>
              </a:rPr>
              <a:t> adds several new diagnostic warnings.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6"/>
              </a:rPr>
              <a:t>dotnet/runtime#87136</a:t>
            </a:r>
            <a:r>
              <a:rPr lang="en-GB" sz="1800" dirty="0">
                <a:solidFill>
                  <a:srgbClr val="000000"/>
                </a:solidFill>
                <a:effectLst/>
              </a:rPr>
              <a:t> fixes several bugs related to accessibility modifier resolution.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7"/>
              </a:rPr>
              <a:t>dotnet/runtime#87383</a:t>
            </a:r>
            <a:r>
              <a:rPr lang="en-GB" sz="1800" dirty="0">
                <a:solidFill>
                  <a:srgbClr val="000000"/>
                </a:solidFill>
                <a:effectLst/>
              </a:rPr>
              <a:t> avoid referencing ignored or inaccessible members.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8"/>
              </a:rPr>
              <a:t>dotnet/runtime#87484</a:t>
            </a:r>
            <a:r>
              <a:rPr lang="en-GB" sz="1800" dirty="0">
                <a:solidFill>
                  <a:srgbClr val="000000"/>
                </a:solidFill>
                <a:effectLst/>
              </a:rPr>
              <a:t> fixes issues related to 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JsonNumberHandling</a:t>
            </a:r>
            <a:r>
              <a:rPr lang="en-GB" sz="1800" dirty="0">
                <a:solidFill>
                  <a:srgbClr val="000000"/>
                </a:solidFill>
                <a:effectLst/>
              </a:rPr>
              <a:t> support.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9"/>
              </a:rPr>
              <a:t>dotnet/runtime#87632</a:t>
            </a:r>
            <a:r>
              <a:rPr lang="en-GB" sz="1800" dirty="0">
                <a:solidFill>
                  <a:srgbClr val="000000"/>
                </a:solidFill>
                <a:effectLst/>
              </a:rPr>
              <a:t> fixes support for recursive collection types.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10"/>
              </a:rPr>
              <a:t>dotnet/runtime#84208</a:t>
            </a:r>
            <a:r>
              <a:rPr lang="en-GB" sz="1800" dirty="0">
                <a:solidFill>
                  <a:srgbClr val="000000"/>
                </a:solidFill>
                <a:effectLst/>
              </a:rPr>
              <a:t> fixes custom converter support for nullable structs.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11"/>
              </a:rPr>
              <a:t>dotnet/runtime#87796</a:t>
            </a:r>
            <a:r>
              <a:rPr lang="en-GB" sz="1800" dirty="0">
                <a:solidFill>
                  <a:srgbClr val="000000"/>
                </a:solidFill>
                <a:effectLst/>
              </a:rPr>
              <a:t> fixes several bugs in the compile-time attribute parser.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hlinkClick r:id="rId12"/>
              </a:rPr>
              <a:t>dotnet/runtime#87829</a:t>
            </a:r>
            <a:r>
              <a:rPr lang="en-GB" sz="1800" dirty="0">
                <a:solidFill>
                  <a:srgbClr val="000000"/>
                </a:solidFill>
                <a:effectLst/>
              </a:rPr>
              <a:t> adds support for nesting 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JsonSerializerContext</a:t>
            </a:r>
            <a:r>
              <a:rPr lang="en-GB" sz="1800" dirty="0">
                <a:solidFill>
                  <a:srgbClr val="000000"/>
                </a:solidFill>
                <a:effectLst/>
              </a:rPr>
              <a:t> in containing types.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89143"/>
            <a:ext cx="10972800" cy="879713"/>
          </a:xfrm>
        </p:spPr>
        <p:txBody>
          <a:bodyPr/>
          <a:lstStyle/>
          <a:p>
            <a:pPr algn="ctr"/>
            <a:r>
              <a:rPr lang="en-US" dirty="0"/>
              <a:t>Serializer Features</a:t>
            </a:r>
          </a:p>
        </p:txBody>
      </p:sp>
    </p:spTree>
    <p:extLst>
      <p:ext uri="{BB962C8B-B14F-4D97-AF65-F5344CB8AC3E}">
        <p14:creationId xmlns:p14="http://schemas.microsoft.com/office/powerpoint/2010/main" val="33868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Populate read-only members &amp;</a:t>
            </a:r>
            <a:br>
              <a:rPr lang="en-US" dirty="0"/>
            </a:br>
            <a:r>
              <a:rPr lang="en-US" dirty="0"/>
              <a:t>Unmapped member handling</a:t>
            </a:r>
          </a:p>
        </p:txBody>
      </p:sp>
    </p:spTree>
    <p:extLst>
      <p:ext uri="{BB962C8B-B14F-4D97-AF65-F5344CB8AC3E}">
        <p14:creationId xmlns:p14="http://schemas.microsoft.com/office/powerpoint/2010/main" val="380841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2597-8EFA-C557-C604-74DBBD7E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693597"/>
          </a:xfrm>
        </p:spPr>
        <p:txBody>
          <a:bodyPr>
            <a:normAutofit/>
          </a:bodyPr>
          <a:lstStyle/>
          <a:p>
            <a:r>
              <a:rPr lang="en-GB" sz="4000" dirty="0"/>
              <a:t>System.Text.Json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E7D6-268E-DB82-E5D3-62F28A4F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710832"/>
            <a:ext cx="7188200" cy="36053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performance JSON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 on security and compliance.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First shipped with .NET Core 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NuGet package targeting </a:t>
            </a:r>
            <a:r>
              <a:rPr lang="en-US" sz="2400" dirty="0">
                <a:latin typeface="Consolas" panose="020B0609020204030204" pitchFamily="49" charset="0"/>
              </a:rPr>
              <a:t>netstandard2.0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66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policies</a:t>
            </a:r>
          </a:p>
        </p:txBody>
      </p:sp>
      <p:pic>
        <p:nvPicPr>
          <p:cNvPr id="5" name="Picture 4" descr="namespace System.Text.Json;&#10;&#10;public class JsonNamingPolicy&#10;{&#10;  public static JsonNamingPolicy CamelCase { get; }&#10;  public static JsonNamingPolicy KebabCaseLower { get; }&#10;  public static JsonNamingPolicy KebabCaseUpper { get; }&#10;  public static JsonNamingPolicy SnakeCaseLower { get; }&#10;  public static JsonNamingPolicy SnakeCaseUpper { get; }&#10;}">
            <a:extLst>
              <a:ext uri="{FF2B5EF4-FFF2-40B4-BE49-F238E27FC236}">
                <a16:creationId xmlns:a16="http://schemas.microsoft.com/office/drawing/2014/main" id="{391C1605-7A56-5900-792B-B7B5049108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434" y="1690688"/>
            <a:ext cx="7247131" cy="3826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AD6C02-D6AC-23DA-4FB0-234A7BA61130}"/>
              </a:ext>
            </a:extLst>
          </p:cNvPr>
          <p:cNvSpPr/>
          <p:nvPr/>
        </p:nvSpPr>
        <p:spPr>
          <a:xfrm>
            <a:off x="2841875" y="3828639"/>
            <a:ext cx="6624467" cy="11051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726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policies</a:t>
            </a:r>
          </a:p>
        </p:txBody>
      </p:sp>
      <p:pic>
        <p:nvPicPr>
          <p:cNvPr id="4" name="Picture 3" descr="var options = new JsonSerializerOptions { PropertyNamingPolicy = JsonNamingPolicy.KebabCaseUpper };&#10;JsonSerializer.Serialize(new { PropertyName = &quot;value&quot; }, options); // { &quot;PROPERTY-NAME&quot; : &quot;value&quot; }">
            <a:extLst>
              <a:ext uri="{FF2B5EF4-FFF2-40B4-BE49-F238E27FC236}">
                <a16:creationId xmlns:a16="http://schemas.microsoft.com/office/drawing/2014/main" id="{6F75C340-7C34-3F91-BED7-DAA080FA3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11" y="4119139"/>
            <a:ext cx="11027628" cy="1310882"/>
          </a:xfrm>
          <a:prstGeom prst="rect">
            <a:avLst/>
          </a:prstGeom>
        </p:spPr>
      </p:pic>
      <p:pic>
        <p:nvPicPr>
          <p:cNvPr id="5" name="Picture 4" descr="var options = new JsonSerializerOptions { PropertyNamingPolicy = JsonNamingPolicy.SnakeCaseLower };&#10;JsonSerializer.Serialize(new { PropertyName = &quot;value&quot; }, options); // { &quot;property_name&quot; : &quot;value&quot; }">
            <a:extLst>
              <a:ext uri="{FF2B5EF4-FFF2-40B4-BE49-F238E27FC236}">
                <a16:creationId xmlns:a16="http://schemas.microsoft.com/office/drawing/2014/main" id="{78E2C89F-B918-B61F-4E7C-9EEA42DFF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11" y="2252554"/>
            <a:ext cx="10975778" cy="13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1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Hierarchies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C4C0C-EC43-4A73-A006-89362A51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70459-A235-C784-5389-064FD25C2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439" y="1690688"/>
            <a:ext cx="4483122" cy="45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0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Out-of-the-Box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Memory&lt;T&gt;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ReadOnlyMemory&lt;T&gt;</a:t>
            </a:r>
          </a:p>
          <a:p>
            <a:r>
              <a:rPr lang="en-US" dirty="0">
                <a:latin typeface="Consolas" panose="020B0609020204030204" pitchFamily="49" charset="0"/>
              </a:rPr>
              <a:t>Half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Int128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UInt128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0701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JsonSerializerOptions analyzer</a:t>
            </a:r>
          </a:p>
        </p:txBody>
      </p:sp>
      <p:pic>
        <p:nvPicPr>
          <p:cNvPr id="5" name="88BE5E1D">
            <a:hlinkClick r:id="" action="ppaction://media"/>
            <a:extLst>
              <a:ext uri="{FF2B5EF4-FFF2-40B4-BE49-F238E27FC236}">
                <a16:creationId xmlns:a16="http://schemas.microsoft.com/office/drawing/2014/main" id="{12BE1441-0A12-B770-76C8-0995DB6E54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604" y="1640030"/>
            <a:ext cx="10484791" cy="44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l-GR" dirty="0"/>
              <a:t> </a:t>
            </a:r>
            <a:r>
              <a:rPr lang="en-GB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Relax </a:t>
            </a:r>
            <a:r>
              <a:rPr lang="en-US" dirty="0">
                <a:latin typeface="Consolas" panose="020B0609020204030204" pitchFamily="49" charset="0"/>
              </a:rPr>
              <a:t>JsonInclude</a:t>
            </a:r>
            <a:r>
              <a:rPr lang="en-US" dirty="0"/>
              <a:t> &amp; </a:t>
            </a:r>
            <a:r>
              <a:rPr lang="en-US" dirty="0">
                <a:latin typeface="Consolas" panose="020B0609020204030204" pitchFamily="49" charset="0"/>
              </a:rPr>
              <a:t>JsonConstructor</a:t>
            </a:r>
            <a:r>
              <a:rPr lang="en-US" dirty="0"/>
              <a:t> attributes.</a:t>
            </a:r>
          </a:p>
          <a:p>
            <a:r>
              <a:rPr lang="en-US" dirty="0">
                <a:latin typeface="Consolas" panose="020B0609020204030204" pitchFamily="49" charset="0"/>
              </a:rPr>
              <a:t>JsonNode</a:t>
            </a:r>
            <a:r>
              <a:rPr lang="en-US" dirty="0"/>
              <a:t> DeepEquals &amp; DeepClone methods.</a:t>
            </a:r>
          </a:p>
          <a:p>
            <a:r>
              <a:rPr lang="en-US" dirty="0">
                <a:latin typeface="Consolas" panose="020B0609020204030204" pitchFamily="49" charset="0"/>
              </a:rPr>
              <a:t>JsonSerializerOptions.MakeReadOnly() </a:t>
            </a:r>
            <a:r>
              <a:rPr lang="en-US" dirty="0"/>
              <a:t>method.</a:t>
            </a:r>
          </a:p>
          <a:p>
            <a:r>
              <a:rPr lang="en-US" dirty="0"/>
              <a:t>IAsyncEnumerable extensions in System.Net.Http.Json.</a:t>
            </a:r>
          </a:p>
        </p:txBody>
      </p:sp>
    </p:spTree>
    <p:extLst>
      <p:ext uri="{BB962C8B-B14F-4D97-AF65-F5344CB8AC3E}">
        <p14:creationId xmlns:p14="http://schemas.microsoft.com/office/powerpoint/2010/main" val="90015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F17B2-A0F2-FC54-F2B0-758E7E15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85" y="1690688"/>
            <a:ext cx="8378029" cy="3805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7E8CD-A402-01B5-C792-235E3C36C3FC}"/>
              </a:ext>
            </a:extLst>
          </p:cNvPr>
          <p:cNvSpPr txBox="1"/>
          <p:nvPr/>
        </p:nvSpPr>
        <p:spPr>
          <a:xfrm>
            <a:off x="0" y="6428601"/>
            <a:ext cx="532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Source</a:t>
            </a:r>
            <a:r>
              <a:rPr lang="en-GB" sz="1200" dirty="0"/>
              <a:t> https://devblogs.microsoft.com/dotnet/system-text-json-in-dotnet-8</a:t>
            </a:r>
          </a:p>
        </p:txBody>
      </p:sp>
    </p:spTree>
    <p:extLst>
      <p:ext uri="{BB962C8B-B14F-4D97-AF65-F5344CB8AC3E}">
        <p14:creationId xmlns:p14="http://schemas.microsoft.com/office/powerpoint/2010/main" val="218871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9 planning is under 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C4C0C-EC43-4A73-A006-89362A51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Microsoft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8657F-7E28-5E3F-E7C7-479D5D13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68" y="2220060"/>
            <a:ext cx="8897064" cy="36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6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Docs Overview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aka.ms/system-text-</a:t>
            </a:r>
            <a:r>
              <a:rPr lang="en-US" dirty="0" err="1">
                <a:effectLst/>
                <a:hlinkClick r:id="rId2" tooltip="https://aka.ms/get-dotnet-8"/>
              </a:rPr>
              <a:t>json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What’s new in STJ 8</a:t>
            </a:r>
            <a:br>
              <a:rPr lang="en-US" dirty="0"/>
            </a:br>
            <a:r>
              <a:rPr lang="en-US" dirty="0">
                <a:hlinkClick r:id="rId3"/>
              </a:rPr>
              <a:t>aka.ms/system-text-json-v8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API Documentation</a:t>
            </a:r>
            <a:br>
              <a:rPr lang="en-US" dirty="0"/>
            </a:br>
            <a:r>
              <a:rPr lang="en-US" dirty="0">
                <a:hlinkClick r:id="rId4"/>
              </a:rPr>
              <a:t>aka.ms/system-text-</a:t>
            </a:r>
            <a:r>
              <a:rPr lang="en-US" dirty="0" err="1">
                <a:hlinkClick r:id="rId4"/>
              </a:rPr>
              <a:t>json</a:t>
            </a:r>
            <a:r>
              <a:rPr lang="en-US" dirty="0">
                <a:hlinkClick r:id="rId4"/>
              </a:rPr>
              <a:t>-</a:t>
            </a:r>
            <a:r>
              <a:rPr lang="en-US" dirty="0" err="1">
                <a:hlinkClick r:id="rId4"/>
              </a:rPr>
              <a:t>apis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Open Issues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aka.ms/system-text-</a:t>
            </a:r>
            <a:r>
              <a:rPr lang="en-US" u="sng" dirty="0" err="1">
                <a:solidFill>
                  <a:srgbClr val="502BD3"/>
                </a:solidFill>
                <a:hlinkClick r:id="rId5"/>
              </a:rPr>
              <a:t>json</a:t>
            </a:r>
            <a:r>
              <a:rPr lang="en-US" u="sng" dirty="0">
                <a:solidFill>
                  <a:srgbClr val="502BD3"/>
                </a:solidFill>
                <a:hlinkClick r:id="rId5"/>
              </a:rPr>
              <a:t>-issues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5064-4AF5-58F3-5996-74275F6A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9"/>
            <a:ext cx="7467600" cy="693596"/>
          </a:xfrm>
        </p:spPr>
        <p:txBody>
          <a:bodyPr>
            <a:normAutofit/>
          </a:bodyPr>
          <a:lstStyle/>
          <a:p>
            <a:r>
              <a:rPr lang="en-GB" sz="4000" dirty="0"/>
              <a:t>System.Text.Json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FC840-4C85-137B-C075-7EB9BD6B4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727016"/>
            <a:ext cx="7467600" cy="33626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Source Generator.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Mutable JSON DOM (</a:t>
            </a:r>
            <a:r>
              <a:rPr lang="en-US" sz="2400" dirty="0">
                <a:latin typeface="Consolas" panose="020B0609020204030204" pitchFamily="49" charset="0"/>
              </a:rPr>
              <a:t>JsonNode</a:t>
            </a:r>
            <a:r>
              <a:rPr lang="en-US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IAsyncEnumerable support.</a:t>
            </a:r>
          </a:p>
        </p:txBody>
      </p:sp>
    </p:spTree>
    <p:extLst>
      <p:ext uri="{BB962C8B-B14F-4D97-AF65-F5344CB8AC3E}">
        <p14:creationId xmlns:p14="http://schemas.microsoft.com/office/powerpoint/2010/main" val="275022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2C5C-783F-BD69-3A31-20B7C344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9"/>
            <a:ext cx="6591300" cy="693596"/>
          </a:xfrm>
        </p:spPr>
        <p:txBody>
          <a:bodyPr>
            <a:normAutofit/>
          </a:bodyPr>
          <a:lstStyle/>
          <a:p>
            <a:r>
              <a:rPr lang="en-GB" sz="4000" dirty="0"/>
              <a:t>System.Text.Json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AF1AC-BE96-74A2-954F-CA5C3842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724797"/>
            <a:ext cx="6591300" cy="32817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Contract Customization.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Type Hierarchies (polymorphism).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</a:rPr>
              <a:t>required</a:t>
            </a:r>
            <a:r>
              <a:rPr lang="en-US" sz="2400" dirty="0"/>
              <a:t> member support.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19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4" y="631690"/>
            <a:ext cx="462123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new in System.Text.Json 8</a:t>
            </a:r>
          </a:p>
        </p:txBody>
      </p:sp>
      <p:pic>
        <p:nvPicPr>
          <p:cNvPr id="6" name="Picture 5" descr="A robot holding papers and a sign&#10;&#10;Description automatically generated">
            <a:extLst>
              <a:ext uri="{FF2B5EF4-FFF2-40B4-BE49-F238E27FC236}">
                <a16:creationId xmlns:a16="http://schemas.microsoft.com/office/drawing/2014/main" id="{20535830-4103-3271-2080-A7AAB3613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155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89143"/>
            <a:ext cx="10972800" cy="879713"/>
          </a:xfrm>
        </p:spPr>
        <p:txBody>
          <a:bodyPr/>
          <a:lstStyle/>
          <a:p>
            <a:pPr algn="ctr"/>
            <a:r>
              <a:rPr lang="en-US" dirty="0"/>
              <a:t>Source Generator</a:t>
            </a:r>
          </a:p>
        </p:txBody>
      </p:sp>
    </p:spTree>
    <p:extLst>
      <p:ext uri="{BB962C8B-B14F-4D97-AF65-F5344CB8AC3E}">
        <p14:creationId xmlns:p14="http://schemas.microsoft.com/office/powerpoint/2010/main" val="222595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210519-00CF-1910-468A-132C9605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99006"/>
            <a:ext cx="10972800" cy="822960"/>
          </a:xfrm>
        </p:spPr>
        <p:txBody>
          <a:bodyPr>
            <a:normAutofit/>
          </a:bodyPr>
          <a:lstStyle/>
          <a:p>
            <a:r>
              <a:rPr lang="en-US" sz="4400" dirty="0"/>
              <a:t>Source Generator Themes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21CEF-8CF1-AA5C-FCAA-C702CC477383}"/>
              </a:ext>
            </a:extLst>
          </p:cNvPr>
          <p:cNvSpPr txBox="1"/>
          <p:nvPr/>
        </p:nvSpPr>
        <p:spPr>
          <a:xfrm>
            <a:off x="439666" y="1778222"/>
            <a:ext cx="9186484" cy="3733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AOT improvements.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 improvements, size reduction.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 Core interop improvements.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Easier to register source generators, size reduction.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Bugfixes and reliability improvements.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Closing the functional gap with reflection.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0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required</a:t>
            </a:r>
            <a:r>
              <a:rPr lang="en-US" dirty="0"/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init</a:t>
            </a:r>
            <a:r>
              <a:rPr lang="en-US" dirty="0"/>
              <a:t> member support.</a:t>
            </a:r>
          </a:p>
          <a:p>
            <a:r>
              <a:rPr lang="en-US" dirty="0"/>
              <a:t>Polymorphism and unspeakable type support.</a:t>
            </a:r>
          </a:p>
          <a:p>
            <a:r>
              <a:rPr lang="en-US" dirty="0"/>
              <a:t>String enum support for Native AOT.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on Native AOT</a:t>
            </a:r>
          </a:p>
        </p:txBody>
      </p:sp>
    </p:spTree>
    <p:extLst>
      <p:ext uri="{BB962C8B-B14F-4D97-AF65-F5344CB8AC3E}">
        <p14:creationId xmlns:p14="http://schemas.microsoft.com/office/powerpoint/2010/main" val="624990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581</Words>
  <Application>Microsoft Office PowerPoint</Application>
  <PresentationFormat>Widescreen</PresentationFormat>
  <Paragraphs>129</Paragraphs>
  <Slides>29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Wingdings</vt:lpstr>
      <vt:lpstr>Consolas</vt:lpstr>
      <vt:lpstr>Space Grotesk Medium</vt:lpstr>
      <vt:lpstr>Arial</vt:lpstr>
      <vt:lpstr>Open Sans</vt:lpstr>
      <vt:lpstr>1_Office Theme</vt:lpstr>
      <vt:lpstr>What’s new in System.Text.Json</vt:lpstr>
      <vt:lpstr>System.Text.Json</vt:lpstr>
      <vt:lpstr>System.Text.Json 6</vt:lpstr>
      <vt:lpstr>System.Text.Json 7</vt:lpstr>
      <vt:lpstr>What’s new in System.Text.Json 8</vt:lpstr>
      <vt:lpstr>Source Generator</vt:lpstr>
      <vt:lpstr>Source Generator Themes</vt:lpstr>
      <vt:lpstr>Functional Improvements</vt:lpstr>
      <vt:lpstr>Demo</vt:lpstr>
      <vt:lpstr>Size Reduction</vt:lpstr>
      <vt:lpstr>Size Reduction</vt:lpstr>
      <vt:lpstr>Fast-Path Serialization</vt:lpstr>
      <vt:lpstr>Performance</vt:lpstr>
      <vt:lpstr>Reflection feature switch</vt:lpstr>
      <vt:lpstr>JsonSourceGenerationOptions</vt:lpstr>
      <vt:lpstr>JsonSourceGenerationOptions</vt:lpstr>
      <vt:lpstr>Bugfixes</vt:lpstr>
      <vt:lpstr>Serializer Features</vt:lpstr>
      <vt:lpstr>Demo</vt:lpstr>
      <vt:lpstr>Naming policies</vt:lpstr>
      <vt:lpstr>Naming policies</vt:lpstr>
      <vt:lpstr>Interface Hierarchies</vt:lpstr>
      <vt:lpstr>Out-of-the-Box support</vt:lpstr>
      <vt:lpstr>JsonSerializerOptions analyzer</vt:lpstr>
      <vt:lpstr>Misc Features</vt:lpstr>
      <vt:lpstr>Additional Info</vt:lpstr>
      <vt:lpstr>.NET 9 planning is under way</vt:lpstr>
      <vt:lpstr>Additional Resources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2023-12-02T00:39:36Z</dcterms:created>
  <dcterms:modified xsi:type="dcterms:W3CDTF">2023-12-02T00:40:04Z</dcterms:modified>
</cp:coreProperties>
</file>